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bd1eb77f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bd1eb77f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bd1eb77f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bd1eb77f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d1eb77fb_2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d1eb77fb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d1eb77f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d1eb77f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bd1eb77f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bd1eb77f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bd1eb77f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bd1eb77f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</a:t>
            </a:r>
            <a:r>
              <a:rPr lang="pt-BR"/>
              <a:t>çar falando do funcionário. Ir até serviço. Volta pra empresa. Explica o cliente. Explica o fornecedor até endereço.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d1eb77f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d1eb77f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bd1eb77f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bd1eb77f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d1eb77f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bd1eb77f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bd1eb77fb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bd1eb77fb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bd1eb77f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bd1eb77f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bd1eb77fb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bd1eb77fb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d1eb77fb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d1eb77fb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d1eb77fb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d1eb77fb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d1eb77fb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d1eb77fb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bd1eb77fb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bd1eb77fb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d1eb77fb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d1eb77fb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d1eb77fb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d1eb77fb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d1eb77fb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d1eb77fb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bd1eb77fb_2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bd1eb77fb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d1eb77fb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d1eb77fb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bf9b652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bf9b652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bd1eb77fb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bd1eb77fb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bd1eb77fb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bd1eb77fb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bd1eb77fb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bd1eb77fb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d1eb77fb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bd1eb77fb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bd1eb77fb_2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bd1eb77fb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bd1eb77fb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bd1eb77fb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f9b6527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bf9b6527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bd1eb77f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bd1eb77f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d1eb77fb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d1eb77fb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d1eb77f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bd1eb77f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d1eb77f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d1eb77f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bd1eb77f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bd1eb77f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 amt="20000"/>
          </a:blip>
          <a:srcRect b="33581" l="0" r="0" t="0"/>
          <a:stretch/>
        </p:blipFill>
        <p:spPr>
          <a:xfrm>
            <a:off x="-126900" y="-381000"/>
            <a:ext cx="9270900" cy="33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0" y="2240850"/>
            <a:ext cx="7801500" cy="8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Dr</a:t>
            </a:r>
            <a:r>
              <a:rPr b="1" lang="pt-BR" sz="6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pt-BR" sz="6000">
                <a:latin typeface="Roboto"/>
                <a:ea typeface="Roboto"/>
                <a:cs typeface="Roboto"/>
                <a:sym typeface="Roboto"/>
              </a:rPr>
              <a:t> Tok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342500" y="3915900"/>
            <a:ext cx="7801500" cy="1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 Medium"/>
                <a:ea typeface="Roboto Medium"/>
                <a:cs typeface="Roboto Medium"/>
                <a:sym typeface="Roboto Medium"/>
              </a:rPr>
              <a:t>André Couto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 Medium"/>
                <a:ea typeface="Roboto Medium"/>
                <a:cs typeface="Roboto Medium"/>
                <a:sym typeface="Roboto Medium"/>
              </a:rPr>
              <a:t>Igor Pereira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 Medium"/>
                <a:ea typeface="Roboto Medium"/>
                <a:cs typeface="Roboto Medium"/>
                <a:sym typeface="Roboto Medium"/>
              </a:rPr>
              <a:t>Guilherme Panetto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 Medium"/>
                <a:ea typeface="Roboto Medium"/>
                <a:cs typeface="Roboto Medium"/>
                <a:sym typeface="Roboto Medium"/>
              </a:rPr>
              <a:t>Rafael Guimarães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13"/>
          <p:cNvSpPr txBox="1"/>
          <p:nvPr>
            <p:ph type="ctrTitle"/>
          </p:nvPr>
        </p:nvSpPr>
        <p:spPr>
          <a:xfrm>
            <a:off x="0" y="2720700"/>
            <a:ext cx="7801500" cy="8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 Tok da Limpeza</a:t>
            </a:r>
            <a:endParaRPr b="1"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0" y="1390550"/>
            <a:ext cx="7852200" cy="15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oboto"/>
                <a:ea typeface="Roboto"/>
                <a:cs typeface="Roboto"/>
                <a:sym typeface="Roboto"/>
              </a:rPr>
              <a:t>Requisitos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Requisitos de Hardware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Interfaces de Hardware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Notebook/Desktop PC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2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■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Processador - Core i3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2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■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RAM - 4GB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2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■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HDD - 500GB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LED/LCD Monitor/TV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Impressora Laser (P/B)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Roteador Wi-Fi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Requisitos de Software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Interfaces de Software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OS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2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■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Windows 7 ou posterior, Linux Mint ou equivalente.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JRE 1.8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2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■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JAVA Runtime Environment para uma possível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implementação gráfica do sistema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MySQL server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2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■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Conexão com o banco de Dados.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0" y="1641350"/>
            <a:ext cx="7852200" cy="13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oboto"/>
                <a:ea typeface="Roboto"/>
                <a:cs typeface="Roboto"/>
                <a:sym typeface="Roboto"/>
              </a:rPr>
              <a:t>Modelagem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0" y="1101950"/>
            <a:ext cx="7852200" cy="18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oboto"/>
                <a:ea typeface="Roboto"/>
                <a:cs typeface="Roboto"/>
                <a:sym typeface="Roboto"/>
              </a:rPr>
              <a:t>Modelo de Entidades e Relacionamentos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0" y="1906850"/>
            <a:ext cx="78522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oboto"/>
                <a:ea typeface="Roboto"/>
                <a:cs typeface="Roboto"/>
                <a:sym typeface="Roboto"/>
              </a:rPr>
              <a:t>Modelo Lógico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0" y="1867250"/>
            <a:ext cx="7852200" cy="11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oboto"/>
                <a:ea typeface="Roboto"/>
                <a:cs typeface="Roboto"/>
                <a:sym typeface="Roboto"/>
              </a:rPr>
              <a:t>Modelo Físico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 b="6339" l="4361" r="4580" t="12597"/>
          <a:stretch/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Sumário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000075"/>
            <a:ext cx="8520600" cy="4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Medium"/>
              <a:buChar char="●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Introdução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Definição do Tema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Medium"/>
              <a:buChar char="●"/>
            </a:pPr>
            <a:r>
              <a:rPr lang="pt-BR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Especificação de Requisitos</a:t>
            </a:r>
            <a:endParaRPr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Descrição Geral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Medium"/>
              <a:buChar char="●"/>
            </a:pPr>
            <a:r>
              <a:rPr lang="pt-BR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Requisitos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Requisitos de Hardware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Requisitos de Software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Medium"/>
              <a:buChar char="●"/>
            </a:pPr>
            <a:r>
              <a:rPr lang="pt-BR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Modelagem</a:t>
            </a:r>
            <a:endParaRPr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MER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Modelo Lógico e Físico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Dicionário de Dados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Restrição de Integridade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Medium"/>
              <a:buChar char="●"/>
            </a:pPr>
            <a:r>
              <a:rPr lang="pt-BR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Scripts</a:t>
            </a:r>
            <a:endParaRPr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0" y="2169750"/>
            <a:ext cx="8123100" cy="8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Dicionário de Dados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226350"/>
            <a:ext cx="8639999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88175"/>
            <a:ext cx="8640001" cy="47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231750"/>
            <a:ext cx="828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454325"/>
            <a:ext cx="8279999" cy="4234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0" y="218235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oboto"/>
                <a:ea typeface="Roboto"/>
                <a:cs typeface="Roboto"/>
                <a:sym typeface="Roboto"/>
              </a:rPr>
              <a:t>Restrições de Integridade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Restrições de Integridades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Restrições Identificadas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marR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Na tabela de Produto, uma data de validade não pode ser inferior a data presente no momento da criação do registro;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marR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Na tabela Vencimento, o tipo de vencimento pode assumir apenas 2 valores, sendo eles receita e desconto;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marR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Na tabela Empresa o tipo de empresa pode assumir apenas 2 valores, sendo eles 1 e 2;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marR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Na tabela de Contracheque, uma data não pode ser inferior a data presente no momento da criação do registro;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marR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Na tabela de Vencimento, um valor não pode ser menor que 0  (zero);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0" y="218235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oboto"/>
                <a:ea typeface="Roboto"/>
                <a:cs typeface="Roboto"/>
                <a:sym typeface="Roboto"/>
              </a:rPr>
              <a:t>Scripts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Script de Criação</a:t>
            </a:r>
            <a:endParaRPr b="1" sz="3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40"/>
          <p:cNvPicPr preferRelativeResize="0"/>
          <p:nvPr/>
        </p:nvPicPr>
        <p:blipFill rotWithShape="1">
          <a:blip r:embed="rId3">
            <a:alphaModFix/>
          </a:blip>
          <a:srcRect b="6339" l="4361" r="4580" t="12597"/>
          <a:stretch/>
        </p:blipFill>
        <p:spPr>
          <a:xfrm>
            <a:off x="3723600" y="0"/>
            <a:ext cx="54203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Script de Carga de Dados</a:t>
            </a:r>
            <a:endParaRPr b="1" sz="3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41"/>
          <p:cNvPicPr preferRelativeResize="0"/>
          <p:nvPr/>
        </p:nvPicPr>
        <p:blipFill rotWithShape="1">
          <a:blip r:embed="rId3">
            <a:alphaModFix/>
          </a:blip>
          <a:srcRect b="8402" l="3592" r="3805" t="14300"/>
          <a:stretch/>
        </p:blipFill>
        <p:spPr>
          <a:xfrm>
            <a:off x="1029800" y="1017725"/>
            <a:ext cx="7084401" cy="38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0" y="1697925"/>
            <a:ext cx="7852200" cy="12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Scripts de View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2"/>
          <p:cNvPicPr preferRelativeResize="0"/>
          <p:nvPr/>
        </p:nvPicPr>
        <p:blipFill rotWithShape="1">
          <a:blip r:embed="rId3">
            <a:alphaModFix/>
          </a:blip>
          <a:srcRect b="37857" l="4816" r="23292" t="9268"/>
          <a:stretch/>
        </p:blipFill>
        <p:spPr>
          <a:xfrm>
            <a:off x="3758357" y="0"/>
            <a:ext cx="53856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Scripts de View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3"/>
          <p:cNvPicPr preferRelativeResize="0"/>
          <p:nvPr/>
        </p:nvPicPr>
        <p:blipFill rotWithShape="1">
          <a:blip r:embed="rId3">
            <a:alphaModFix/>
          </a:blip>
          <a:srcRect b="5160" l="3920" r="4470" t="62056"/>
          <a:stretch/>
        </p:blipFill>
        <p:spPr>
          <a:xfrm>
            <a:off x="663375" y="1017713"/>
            <a:ext cx="7666750" cy="35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>
            <p:ph type="title"/>
          </p:nvPr>
        </p:nvSpPr>
        <p:spPr>
          <a:xfrm>
            <a:off x="311700" y="310350"/>
            <a:ext cx="85206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Script de Stored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Procedures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4"/>
          <p:cNvPicPr preferRelativeResize="0"/>
          <p:nvPr/>
        </p:nvPicPr>
        <p:blipFill rotWithShape="1">
          <a:blip r:embed="rId3">
            <a:alphaModFix/>
          </a:blip>
          <a:srcRect b="5550" l="4341" r="4641" t="5639"/>
          <a:stretch/>
        </p:blipFill>
        <p:spPr>
          <a:xfrm>
            <a:off x="3925225" y="0"/>
            <a:ext cx="52187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Script de Triggers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45"/>
          <p:cNvPicPr preferRelativeResize="0"/>
          <p:nvPr/>
        </p:nvPicPr>
        <p:blipFill rotWithShape="1">
          <a:blip r:embed="rId3">
            <a:alphaModFix/>
          </a:blip>
          <a:srcRect b="53838" l="4687" r="4460" t="9429"/>
          <a:stretch/>
        </p:blipFill>
        <p:spPr>
          <a:xfrm>
            <a:off x="776400" y="1017725"/>
            <a:ext cx="7591200" cy="341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Script de Triggers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b="12505" l="4578" r="4569" t="49680"/>
          <a:stretch/>
        </p:blipFill>
        <p:spPr>
          <a:xfrm>
            <a:off x="776400" y="1017725"/>
            <a:ext cx="7591200" cy="35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oboto"/>
                <a:ea typeface="Roboto"/>
                <a:cs typeface="Roboto"/>
                <a:sym typeface="Roboto"/>
              </a:rPr>
              <a:t>Obrigado pela atenção!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3840400" y="2571825"/>
            <a:ext cx="5088300" cy="22890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Definição do Tema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Empresa de Terceirização de Serviços de Limpeza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○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Contratação dos Serviços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○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Funcionários</a:t>
            </a: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 Especializados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○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Produtos e Materiais de Limpeza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 amt="84000"/>
          </a:blip>
          <a:srcRect b="14317" l="0" r="0" t="0"/>
          <a:stretch/>
        </p:blipFill>
        <p:spPr>
          <a:xfrm>
            <a:off x="3840405" y="2571750"/>
            <a:ext cx="5088300" cy="22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" y="2563200"/>
            <a:ext cx="2826523" cy="24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0" y="1697925"/>
            <a:ext cx="7852200" cy="12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oboto"/>
                <a:ea typeface="Roboto"/>
                <a:cs typeface="Roboto"/>
                <a:sym typeface="Roboto"/>
              </a:rPr>
              <a:t>Especificação de Requisitos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Descrição Geral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Descrição Geral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○"/>
            </a:pPr>
            <a:r>
              <a:rPr lang="pt-BR" sz="1800">
                <a:latin typeface="Roboto Medium"/>
                <a:ea typeface="Roboto Medium"/>
                <a:cs typeface="Roboto Medium"/>
                <a:sym typeface="Roboto Medium"/>
              </a:rPr>
              <a:t>Pontos identificados e escolhidos para a base do sistema: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Funcionário Administrativo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Funcionário Externo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Salário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Contracheque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Aloca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Estoque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Serviço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Fornecedor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Entrega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Cliente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Contrato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Produto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7372123" y="3070525"/>
            <a:ext cx="1460175" cy="174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Descrição Geral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</a:pPr>
            <a:r>
              <a:rPr b="1"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Funções do Produto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●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Gerenciamento de contratos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Gravando detalhes do Cliente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Atualização do registro com contrato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Impressão de despesas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Renovação de contrato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●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Sistema de gerenciamento de funcionários e salários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Atendimento e horário dos funcionários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Aprovações de férias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Horário de trabalho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edium"/>
              <a:buChar char="○"/>
            </a:pPr>
            <a:r>
              <a:rPr lang="pt-BR" sz="16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Cálculo impostos</a:t>
            </a:r>
            <a:endParaRPr sz="16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Descrição Geral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Funções do Produto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●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Gerenciamento de Estoque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Gerenciamento de estoque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Notificação de vencimento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Notificação de falta de produto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Cálculo de faturamento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Descrição Geral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Características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do Usuário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Administrador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Gerente Comercial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Gerente Financeiro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Gerente Recursos Humanos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Gerente Operacional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○"/>
            </a:pPr>
            <a:r>
              <a:rPr lang="pt-BR" sz="1600">
                <a:latin typeface="Roboto Medium"/>
                <a:ea typeface="Roboto Medium"/>
                <a:cs typeface="Roboto Medium"/>
                <a:sym typeface="Roboto Medium"/>
              </a:rPr>
              <a:t>Sistema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